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ileron Bold" panose="020B0604020202020204" charset="0"/>
      <p:regular r:id="rId15"/>
    </p:embeddedFont>
    <p:embeddedFont>
      <p:font typeface="Aileron Ultra-Bold"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Cloud" panose="020B0604020202020204" charset="0"/>
      <p:regular r:id="rId19"/>
    </p:embeddedFont>
    <p:embeddedFont>
      <p:font typeface="Helios" panose="020B0604020202020204" charset="0"/>
      <p:regular r:id="rId20"/>
    </p:embeddedFont>
    <p:embeddedFont>
      <p:font typeface="Helios Bold" panose="020B0604020202020204" charset="0"/>
      <p:regular r:id="rId21"/>
    </p:embeddedFont>
    <p:embeddedFont>
      <p:font typeface="Inter" panose="020B0604020202020204" charset="0"/>
      <p:regular r:id="rId22"/>
    </p:embeddedFont>
    <p:embeddedFont>
      <p:font typeface="League Sparta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ya R" userId="da1802c83f1eb973" providerId="LiveId" clId="{EC495498-9FDB-4D9F-88A9-1815BCDB7764}"/>
    <pc:docChg chg="custSel modSld">
      <pc:chgData name="Shriya R" userId="da1802c83f1eb973" providerId="LiveId" clId="{EC495498-9FDB-4D9F-88A9-1815BCDB7764}" dt="2024-12-26T05:56:11.753" v="9" actId="1076"/>
      <pc:docMkLst>
        <pc:docMk/>
      </pc:docMkLst>
      <pc:sldChg chg="modSp mod">
        <pc:chgData name="Shriya R" userId="da1802c83f1eb973" providerId="LiveId" clId="{EC495498-9FDB-4D9F-88A9-1815BCDB7764}" dt="2024-12-25T17:47:48.981" v="0" actId="20577"/>
        <pc:sldMkLst>
          <pc:docMk/>
          <pc:sldMk cId="0" sldId="258"/>
        </pc:sldMkLst>
        <pc:spChg chg="mod">
          <ac:chgData name="Shriya R" userId="da1802c83f1eb973" providerId="LiveId" clId="{EC495498-9FDB-4D9F-88A9-1815BCDB7764}" dt="2024-12-25T17:47:48.981" v="0" actId="20577"/>
          <ac:spMkLst>
            <pc:docMk/>
            <pc:sldMk cId="0" sldId="258"/>
            <ac:spMk id="7" creationId="{00000000-0000-0000-0000-000000000000}"/>
          </ac:spMkLst>
        </pc:spChg>
      </pc:sldChg>
      <pc:sldChg chg="modSp mod">
        <pc:chgData name="Shriya R" userId="da1802c83f1eb973" providerId="LiveId" clId="{EC495498-9FDB-4D9F-88A9-1815BCDB7764}" dt="2024-12-26T05:15:34.748" v="7" actId="14100"/>
        <pc:sldMkLst>
          <pc:docMk/>
          <pc:sldMk cId="0" sldId="261"/>
        </pc:sldMkLst>
        <pc:spChg chg="mod">
          <ac:chgData name="Shriya R" userId="da1802c83f1eb973" providerId="LiveId" clId="{EC495498-9FDB-4D9F-88A9-1815BCDB7764}" dt="2024-12-26T05:15:34.748" v="7" actId="14100"/>
          <ac:spMkLst>
            <pc:docMk/>
            <pc:sldMk cId="0" sldId="261"/>
            <ac:spMk id="8" creationId="{00000000-0000-0000-0000-000000000000}"/>
          </ac:spMkLst>
        </pc:spChg>
      </pc:sldChg>
      <pc:sldChg chg="addSp delSp mod">
        <pc:chgData name="Shriya R" userId="da1802c83f1eb973" providerId="LiveId" clId="{EC495498-9FDB-4D9F-88A9-1815BCDB7764}" dt="2024-12-25T19:01:00.517" v="4" actId="478"/>
        <pc:sldMkLst>
          <pc:docMk/>
          <pc:sldMk cId="0" sldId="262"/>
        </pc:sldMkLst>
        <pc:picChg chg="add del">
          <ac:chgData name="Shriya R" userId="da1802c83f1eb973" providerId="LiveId" clId="{EC495498-9FDB-4D9F-88A9-1815BCDB7764}" dt="2024-12-25T18:55:46.449" v="2" actId="478"/>
          <ac:picMkLst>
            <pc:docMk/>
            <pc:sldMk cId="0" sldId="262"/>
            <ac:picMk id="9" creationId="{7032A02F-7036-23ED-25AF-95BD95D2F89A}"/>
          </ac:picMkLst>
        </pc:picChg>
        <pc:picChg chg="add del">
          <ac:chgData name="Shriya R" userId="da1802c83f1eb973" providerId="LiveId" clId="{EC495498-9FDB-4D9F-88A9-1815BCDB7764}" dt="2024-12-25T19:01:00.517" v="4" actId="478"/>
          <ac:picMkLst>
            <pc:docMk/>
            <pc:sldMk cId="0" sldId="262"/>
            <ac:picMk id="11" creationId="{919FF532-37CD-0D86-0CEB-B3CAD1644B1D}"/>
          </ac:picMkLst>
        </pc:picChg>
      </pc:sldChg>
      <pc:sldChg chg="modSp mod">
        <pc:chgData name="Shriya R" userId="da1802c83f1eb973" providerId="LiveId" clId="{EC495498-9FDB-4D9F-88A9-1815BCDB7764}" dt="2024-12-26T05:55:48.524" v="8" actId="14100"/>
        <pc:sldMkLst>
          <pc:docMk/>
          <pc:sldMk cId="0" sldId="265"/>
        </pc:sldMkLst>
        <pc:spChg chg="mod">
          <ac:chgData name="Shriya R" userId="da1802c83f1eb973" providerId="LiveId" clId="{EC495498-9FDB-4D9F-88A9-1815BCDB7764}" dt="2024-12-26T05:55:48.524" v="8" actId="14100"/>
          <ac:spMkLst>
            <pc:docMk/>
            <pc:sldMk cId="0" sldId="265"/>
            <ac:spMk id="9" creationId="{00000000-0000-0000-0000-000000000000}"/>
          </ac:spMkLst>
        </pc:spChg>
      </pc:sldChg>
      <pc:sldChg chg="modSp mod">
        <pc:chgData name="Shriya R" userId="da1802c83f1eb973" providerId="LiveId" clId="{EC495498-9FDB-4D9F-88A9-1815BCDB7764}" dt="2024-12-26T05:56:11.753" v="9" actId="1076"/>
        <pc:sldMkLst>
          <pc:docMk/>
          <pc:sldMk cId="0" sldId="268"/>
        </pc:sldMkLst>
        <pc:spChg chg="mod">
          <ac:chgData name="Shriya R" userId="da1802c83f1eb973" providerId="LiveId" clId="{EC495498-9FDB-4D9F-88A9-1815BCDB7764}" dt="2024-12-26T05:56:11.753" v="9" actId="1076"/>
          <ac:spMkLst>
            <pc:docMk/>
            <pc:sldMk cId="0" sldId="268"/>
            <ac:spMk id="11"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0" y="0"/>
            <a:ext cx="18520038" cy="10287000"/>
            <a:chOff x="0" y="0"/>
            <a:chExt cx="4877705" cy="2709333"/>
          </a:xfrm>
        </p:grpSpPr>
        <p:sp>
          <p:nvSpPr>
            <p:cNvPr id="4" name="Freeform 4"/>
            <p:cNvSpPr/>
            <p:nvPr/>
          </p:nvSpPr>
          <p:spPr>
            <a:xfrm>
              <a:off x="0" y="0"/>
              <a:ext cx="4877705" cy="2709333"/>
            </a:xfrm>
            <a:custGeom>
              <a:avLst/>
              <a:gdLst/>
              <a:ahLst/>
              <a:cxnLst/>
              <a:rect l="l" t="t" r="r" b="b"/>
              <a:pathLst>
                <a:path w="4877705" h="2709333">
                  <a:moveTo>
                    <a:pt x="0" y="0"/>
                  </a:moveTo>
                  <a:lnTo>
                    <a:pt x="4877705" y="0"/>
                  </a:lnTo>
                  <a:lnTo>
                    <a:pt x="4877705" y="2709333"/>
                  </a:lnTo>
                  <a:lnTo>
                    <a:pt x="0" y="2709333"/>
                  </a:lnTo>
                  <a:close/>
                </a:path>
              </a:pathLst>
            </a:custGeom>
            <a:solidFill>
              <a:srgbClr val="FFFFFF">
                <a:alpha val="77647"/>
              </a:srgbClr>
            </a:solidFill>
          </p:spPr>
        </p:sp>
        <p:sp>
          <p:nvSpPr>
            <p:cNvPr id="5" name="TextBox 5"/>
            <p:cNvSpPr txBox="1"/>
            <p:nvPr/>
          </p:nvSpPr>
          <p:spPr>
            <a:xfrm>
              <a:off x="0" y="-38100"/>
              <a:ext cx="487770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4810163"/>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126236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2961" y="3629742"/>
            <a:ext cx="14525814" cy="2650192"/>
          </a:xfrm>
          <a:prstGeom prst="rect">
            <a:avLst/>
          </a:prstGeom>
        </p:spPr>
        <p:txBody>
          <a:bodyPr lIns="0" tIns="0" rIns="0" bIns="0" rtlCol="0" anchor="t">
            <a:spAutoFit/>
          </a:bodyPr>
          <a:lstStyle/>
          <a:p>
            <a:pPr algn="ctr">
              <a:lnSpc>
                <a:spcPts val="10493"/>
              </a:lnSpc>
            </a:pPr>
            <a:r>
              <a:rPr lang="en-US" sz="8462" spc="203" dirty="0">
                <a:solidFill>
                  <a:srgbClr val="365679"/>
                </a:solidFill>
                <a:latin typeface="League Spartan"/>
                <a:ea typeface="League Spartan"/>
                <a:cs typeface="League Spartan"/>
                <a:sym typeface="League Spartan"/>
              </a:rPr>
              <a:t>FUTURECART-AI DRIVEN DEMAND PREDICTION</a:t>
            </a:r>
          </a:p>
        </p:txBody>
      </p:sp>
      <p:sp>
        <p:nvSpPr>
          <p:cNvPr id="9" name="TextBox 9"/>
          <p:cNvSpPr txBox="1"/>
          <p:nvPr/>
        </p:nvSpPr>
        <p:spPr>
          <a:xfrm>
            <a:off x="12380653" y="7055532"/>
            <a:ext cx="4878647" cy="2654573"/>
          </a:xfrm>
          <a:prstGeom prst="rect">
            <a:avLst/>
          </a:prstGeom>
        </p:spPr>
        <p:txBody>
          <a:bodyPr lIns="0" tIns="0" rIns="0" bIns="0" rtlCol="0" anchor="t">
            <a:spAutoFit/>
          </a:bodyPr>
          <a:lstStyle/>
          <a:p>
            <a:pPr algn="l">
              <a:lnSpc>
                <a:spcPts val="4680"/>
              </a:lnSpc>
            </a:pPr>
            <a:r>
              <a:rPr lang="en-US" sz="3600" spc="86" dirty="0">
                <a:solidFill>
                  <a:srgbClr val="365679"/>
                </a:solidFill>
                <a:latin typeface="League Spartan"/>
                <a:ea typeface="League Spartan"/>
                <a:cs typeface="League Spartan"/>
                <a:sym typeface="League Spartan"/>
              </a:rPr>
              <a:t>Presented by:</a:t>
            </a:r>
          </a:p>
          <a:p>
            <a:pPr marL="669293" lvl="1" indent="-334646" algn="l">
              <a:lnSpc>
                <a:spcPts val="4030"/>
              </a:lnSpc>
              <a:buFont typeface="Arial"/>
              <a:buChar char="•"/>
            </a:pPr>
            <a:r>
              <a:rPr lang="en-US" sz="3100" spc="74" dirty="0">
                <a:solidFill>
                  <a:srgbClr val="191919"/>
                </a:solidFill>
                <a:latin typeface="League Spartan"/>
                <a:ea typeface="League Spartan"/>
                <a:cs typeface="League Spartan"/>
                <a:sym typeface="League Spartan"/>
              </a:rPr>
              <a:t>Shriya </a:t>
            </a: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Sravya</a:t>
            </a:r>
            <a:endParaRPr lang="en-US" sz="3100" spc="74" dirty="0">
              <a:solidFill>
                <a:srgbClr val="191919"/>
              </a:solidFill>
              <a:latin typeface="League Spartan"/>
              <a:ea typeface="League Spartan"/>
              <a:cs typeface="League Spartan"/>
              <a:sym typeface="League Spartan"/>
            </a:endParaRP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Bhavajna</a:t>
            </a:r>
            <a:endParaRPr lang="en-US" sz="3100" spc="74" dirty="0">
              <a:solidFill>
                <a:srgbClr val="191919"/>
              </a:solidFill>
              <a:latin typeface="League Spartan"/>
              <a:ea typeface="League Spartan"/>
              <a:cs typeface="League Spartan"/>
              <a:sym typeface="League Spartan"/>
            </a:endParaRP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Jagadeeswari</a:t>
            </a:r>
            <a:endParaRPr lang="en-US" sz="3100" spc="74" dirty="0">
              <a:solidFill>
                <a:srgbClr val="191919"/>
              </a:solidFill>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676047" y="-680343"/>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093544" y="2042445"/>
            <a:ext cx="15898313" cy="6747708"/>
          </a:xfrm>
          <a:custGeom>
            <a:avLst/>
            <a:gdLst/>
            <a:ahLst/>
            <a:cxnLst/>
            <a:rect l="l" t="t" r="r" b="b"/>
            <a:pathLst>
              <a:path w="15898313" h="6747708">
                <a:moveTo>
                  <a:pt x="0" y="0"/>
                </a:moveTo>
                <a:lnTo>
                  <a:pt x="15898314" y="0"/>
                </a:lnTo>
                <a:lnTo>
                  <a:pt x="15898314" y="6747709"/>
                </a:lnTo>
                <a:lnTo>
                  <a:pt x="0" y="6747709"/>
                </a:lnTo>
                <a:lnTo>
                  <a:pt x="0" y="0"/>
                </a:lnTo>
                <a:close/>
              </a:path>
            </a:pathLst>
          </a:custGeom>
          <a:blipFill>
            <a:blip r:embed="rId2"/>
            <a:stretch>
              <a:fillRect l="-527" r="-527"/>
            </a:stretch>
          </a:blipFill>
        </p:spPr>
      </p:sp>
      <p:sp>
        <p:nvSpPr>
          <p:cNvPr id="9" name="TextBox 9"/>
          <p:cNvSpPr txBox="1"/>
          <p:nvPr/>
        </p:nvSpPr>
        <p:spPr>
          <a:xfrm>
            <a:off x="990600" y="232637"/>
            <a:ext cx="16001154" cy="1435387"/>
          </a:xfrm>
          <a:prstGeom prst="rect">
            <a:avLst/>
          </a:prstGeom>
        </p:spPr>
        <p:txBody>
          <a:bodyPr wrap="square" lIns="0" tIns="0" rIns="0" bIns="0" rtlCol="0" anchor="t">
            <a:spAutoFit/>
          </a:bodyPr>
          <a:lstStyle/>
          <a:p>
            <a:pPr algn="ctr">
              <a:lnSpc>
                <a:spcPts val="11709"/>
              </a:lnSpc>
            </a:pPr>
            <a:r>
              <a:rPr lang="en-US" sz="8363" b="1" dirty="0">
                <a:solidFill>
                  <a:srgbClr val="13538A"/>
                </a:solidFill>
                <a:latin typeface="Canva Sans Bold"/>
                <a:ea typeface="Canva Sans Bold"/>
                <a:cs typeface="Canva Sans Bold"/>
                <a:sym typeface="Canva Sans Bold"/>
              </a:rPr>
              <a:t>Future Forecast-Weekly basis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82979" y="-171742"/>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0" y="1270424"/>
            <a:ext cx="13701595" cy="655454"/>
          </a:xfrm>
          <a:prstGeom prst="rect">
            <a:avLst/>
          </a:prstGeom>
        </p:spPr>
        <p:txBody>
          <a:bodyPr lIns="0" tIns="0" rIns="0" bIns="0" rtlCol="0" anchor="t">
            <a:spAutoFit/>
          </a:bodyPr>
          <a:lstStyle/>
          <a:p>
            <a:pPr algn="ctr">
              <a:lnSpc>
                <a:spcPts val="5347"/>
              </a:lnSpc>
            </a:pPr>
            <a:r>
              <a:rPr lang="en-US" sz="3819" b="1" dirty="0">
                <a:solidFill>
                  <a:srgbClr val="2C92D5"/>
                </a:solidFill>
                <a:latin typeface="Canva Sans Bold"/>
                <a:ea typeface="Canva Sans Bold"/>
                <a:cs typeface="Canva Sans Bold"/>
                <a:sym typeface="Canva Sans Bold"/>
              </a:rPr>
              <a:t>Reasons for </a:t>
            </a:r>
            <a:r>
              <a:rPr lang="en-US" sz="3819" b="1" dirty="0" err="1">
                <a:solidFill>
                  <a:srgbClr val="2C92D5"/>
                </a:solidFill>
                <a:latin typeface="Canva Sans Bold"/>
                <a:ea typeface="Canva Sans Bold"/>
                <a:cs typeface="Canva Sans Bold"/>
                <a:sym typeface="Canva Sans Bold"/>
              </a:rPr>
              <a:t>chosing</a:t>
            </a:r>
            <a:r>
              <a:rPr lang="en-US" sz="3819" b="1" dirty="0">
                <a:solidFill>
                  <a:srgbClr val="2C92D5"/>
                </a:solidFill>
                <a:latin typeface="Canva Sans Bold"/>
                <a:ea typeface="Canva Sans Bold"/>
                <a:cs typeface="Canva Sans Bold"/>
                <a:sym typeface="Canva Sans Bold"/>
              </a:rPr>
              <a:t> SARIMAX Model for forecasting</a:t>
            </a:r>
          </a:p>
        </p:txBody>
      </p:sp>
      <p:sp>
        <p:nvSpPr>
          <p:cNvPr id="6" name="TextBox 6"/>
          <p:cNvSpPr txBox="1"/>
          <p:nvPr/>
        </p:nvSpPr>
        <p:spPr>
          <a:xfrm>
            <a:off x="597232" y="2918698"/>
            <a:ext cx="11449747" cy="5590219"/>
          </a:xfrm>
          <a:prstGeom prst="rect">
            <a:avLst/>
          </a:prstGeom>
        </p:spPr>
        <p:txBody>
          <a:bodyPr lIns="0" tIns="0" rIns="0" bIns="0" rtlCol="0" anchor="t">
            <a:spAutoFit/>
          </a:bodyPr>
          <a:lstStyle/>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Handles Exogenous Variables: </a:t>
            </a:r>
            <a:r>
              <a:rPr lang="en-US" sz="2287" dirty="0">
                <a:solidFill>
                  <a:srgbClr val="000000"/>
                </a:solidFill>
                <a:latin typeface="Canva Sans"/>
                <a:ea typeface="Canva Sans"/>
                <a:cs typeface="Canva Sans"/>
                <a:sym typeface="Canva Sans"/>
              </a:rPr>
              <a:t>Includes external factors (e.g., promotions, holidays) to improve forecast accuracy. </a:t>
            </a:r>
          </a:p>
          <a:p>
            <a:pPr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Seasonal and Non-Seasonal Modeling: </a:t>
            </a:r>
            <a:r>
              <a:rPr lang="en-US" sz="2287" dirty="0">
                <a:solidFill>
                  <a:srgbClr val="000000"/>
                </a:solidFill>
                <a:latin typeface="Canva Sans"/>
                <a:ea typeface="Canva Sans"/>
                <a:cs typeface="Canva Sans"/>
                <a:sym typeface="Canva Sans"/>
              </a:rPr>
              <a:t>Captures both seasonal and trend components, offering flexibility in modeling</a:t>
            </a:r>
          </a:p>
          <a:p>
            <a:pPr algn="l">
              <a:lnSpc>
                <a:spcPts val="3202"/>
              </a:lnSpc>
            </a:pPr>
            <a:r>
              <a:rPr lang="en-US" sz="2287" dirty="0">
                <a:solidFill>
                  <a:srgbClr val="000000"/>
                </a:solidFill>
                <a:latin typeface="Canva Sans"/>
                <a:ea typeface="Canva Sans"/>
                <a:cs typeface="Canva Sans"/>
                <a:sym typeface="Canva Sans"/>
              </a:rPr>
              <a:t>.</a:t>
            </a: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Improved Forecasting:</a:t>
            </a:r>
            <a:r>
              <a:rPr lang="en-US" sz="2287" dirty="0">
                <a:solidFill>
                  <a:srgbClr val="000000"/>
                </a:solidFill>
                <a:latin typeface="Canva Sans"/>
                <a:ea typeface="Canva Sans"/>
                <a:cs typeface="Canva Sans"/>
                <a:sym typeface="Canva Sans"/>
              </a:rPr>
              <a:t> Provides more accurate predictions by accounting for external influences and seasonality.</a:t>
            </a: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Reduced Residuals:</a:t>
            </a:r>
            <a:r>
              <a:rPr lang="en-US" sz="2287" dirty="0">
                <a:solidFill>
                  <a:srgbClr val="000000"/>
                </a:solidFill>
                <a:latin typeface="Canva Sans"/>
                <a:ea typeface="Canva Sans"/>
                <a:cs typeface="Canva Sans"/>
                <a:sym typeface="Canva Sans"/>
              </a:rPr>
              <a:t> Produces residuals with no patterns, indicating good model fit.</a:t>
            </a:r>
          </a:p>
          <a:p>
            <a:pPr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Versatile for Complex Data:</a:t>
            </a:r>
            <a:r>
              <a:rPr lang="en-US" sz="2287" dirty="0">
                <a:solidFill>
                  <a:srgbClr val="000000"/>
                </a:solidFill>
                <a:latin typeface="Canva Sans"/>
                <a:ea typeface="Canva Sans"/>
                <a:cs typeface="Canva Sans"/>
                <a:sym typeface="Canva Sans"/>
              </a:rPr>
              <a:t> Effective for data with multiple </a:t>
            </a:r>
            <a:r>
              <a:rPr lang="en-US" sz="2287" dirty="0" err="1">
                <a:solidFill>
                  <a:srgbClr val="000000"/>
                </a:solidFill>
                <a:latin typeface="Canva Sans"/>
                <a:ea typeface="Canva Sans"/>
                <a:cs typeface="Canva Sans"/>
                <a:sym typeface="Canva Sans"/>
              </a:rPr>
              <a:t>seasonalities</a:t>
            </a:r>
            <a:r>
              <a:rPr lang="en-US" sz="2287" dirty="0">
                <a:solidFill>
                  <a:srgbClr val="000000"/>
                </a:solidFill>
                <a:latin typeface="Canva Sans"/>
                <a:ea typeface="Canva Sans"/>
                <a:cs typeface="Canva Sans"/>
                <a:sym typeface="Canva Sans"/>
              </a:rPr>
              <a:t> or complex trends, ensuring reliable forecasts.</a:t>
            </a:r>
          </a:p>
          <a:p>
            <a:pPr algn="l">
              <a:lnSpc>
                <a:spcPts val="3202"/>
              </a:lnSpc>
            </a:pPr>
            <a:endParaRPr lang="en-US" sz="2287" dirty="0">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6880" y="1814753"/>
            <a:ext cx="2315587" cy="0"/>
          </a:xfrm>
          <a:prstGeom prst="line">
            <a:avLst/>
          </a:prstGeom>
          <a:ln w="57150" cap="flat">
            <a:solidFill>
              <a:srgbClr val="365679"/>
            </a:solidFill>
            <a:prstDash val="solid"/>
            <a:headEnd type="none" w="sm" len="sm"/>
            <a:tailEnd type="none" w="sm" len="sm"/>
          </a:ln>
        </p:spPr>
      </p:sp>
      <p:grpSp>
        <p:nvGrpSpPr>
          <p:cNvPr id="3" name="Group 3"/>
          <p:cNvGrpSpPr/>
          <p:nvPr/>
        </p:nvGrpSpPr>
        <p:grpSpPr>
          <a:xfrm rot="9902075">
            <a:off x="15857057" y="-644144"/>
            <a:ext cx="3620223" cy="4316304"/>
            <a:chOff x="0" y="0"/>
            <a:chExt cx="812800" cy="969082"/>
          </a:xfrm>
        </p:grpSpPr>
        <p:sp>
          <p:nvSpPr>
            <p:cNvPr id="4" name="Freeform 4"/>
            <p:cNvSpPr/>
            <p:nvPr/>
          </p:nvSpPr>
          <p:spPr>
            <a:xfrm>
              <a:off x="0" y="0"/>
              <a:ext cx="812800" cy="969082"/>
            </a:xfrm>
            <a:custGeom>
              <a:avLst/>
              <a:gdLst/>
              <a:ahLst/>
              <a:cxnLst/>
              <a:rect l="l" t="t" r="r" b="b"/>
              <a:pathLst>
                <a:path w="812800" h="969082">
                  <a:moveTo>
                    <a:pt x="406400" y="0"/>
                  </a:moveTo>
                  <a:lnTo>
                    <a:pt x="812800" y="969082"/>
                  </a:lnTo>
                  <a:lnTo>
                    <a:pt x="0" y="969082"/>
                  </a:lnTo>
                  <a:lnTo>
                    <a:pt x="406400" y="0"/>
                  </a:lnTo>
                  <a:close/>
                </a:path>
              </a:pathLst>
            </a:custGeom>
            <a:solidFill>
              <a:srgbClr val="365679"/>
            </a:solidFill>
          </p:spPr>
        </p:sp>
        <p:sp>
          <p:nvSpPr>
            <p:cNvPr id="5" name="TextBox 5"/>
            <p:cNvSpPr txBox="1"/>
            <p:nvPr/>
          </p:nvSpPr>
          <p:spPr>
            <a:xfrm>
              <a:off x="127000" y="392781"/>
              <a:ext cx="558800" cy="507081"/>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956880" y="655943"/>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Conclusion</a:t>
            </a:r>
          </a:p>
        </p:txBody>
      </p:sp>
      <p:sp>
        <p:nvSpPr>
          <p:cNvPr id="7" name="TextBox 7"/>
          <p:cNvSpPr txBox="1"/>
          <p:nvPr/>
        </p:nvSpPr>
        <p:spPr>
          <a:xfrm>
            <a:off x="627602" y="2138350"/>
            <a:ext cx="15806518" cy="6080120"/>
          </a:xfrm>
          <a:prstGeom prst="rect">
            <a:avLst/>
          </a:prstGeom>
        </p:spPr>
        <p:txBody>
          <a:bodyPr lIns="0" tIns="0" rIns="0" bIns="0" rtlCol="0" anchor="t">
            <a:spAutoFit/>
          </a:bodyPr>
          <a:lstStyle/>
          <a:p>
            <a:pPr marL="620756" lvl="1" indent="-310378" algn="just">
              <a:lnSpc>
                <a:spcPts val="4025"/>
              </a:lnSpc>
              <a:buFont typeface="Arial"/>
              <a:buChar char="•"/>
            </a:pPr>
            <a:r>
              <a:rPr lang="en-US" sz="2875" b="1" dirty="0">
                <a:solidFill>
                  <a:srgbClr val="365679"/>
                </a:solidFill>
                <a:latin typeface="Helios Bold"/>
                <a:ea typeface="Helios Bold"/>
                <a:cs typeface="Helios Bold"/>
                <a:sym typeface="Helios Bold"/>
              </a:rPr>
              <a:t>Objective Achieved</a:t>
            </a:r>
            <a:r>
              <a:rPr lang="en-US" sz="2875" dirty="0">
                <a:solidFill>
                  <a:srgbClr val="365679"/>
                </a:solidFill>
                <a:latin typeface="Helios"/>
                <a:ea typeface="Helios"/>
                <a:cs typeface="Helios"/>
                <a:sym typeface="Helios"/>
              </a:rPr>
              <a:t>:  The SARIMAX model was used to forecast ‘Quantity’, with high accuracy by capturing seasonality and trends in the data </a:t>
            </a:r>
          </a:p>
          <a:p>
            <a:pPr marL="620756" lvl="1" indent="-310378" algn="l">
              <a:lnSpc>
                <a:spcPts val="4025"/>
              </a:lnSpc>
              <a:buFont typeface="Arial"/>
              <a:buChar char="•"/>
            </a:pPr>
            <a:r>
              <a:rPr lang="en-US" sz="2875" b="1" dirty="0">
                <a:solidFill>
                  <a:srgbClr val="365679"/>
                </a:solidFill>
                <a:latin typeface="Helios Bold"/>
                <a:ea typeface="Helios Bold"/>
                <a:cs typeface="Helios Bold"/>
                <a:sym typeface="Helios Bold"/>
              </a:rPr>
              <a:t>Key Insights</a:t>
            </a:r>
            <a:r>
              <a:rPr lang="en-US" sz="2875" dirty="0">
                <a:solidFill>
                  <a:srgbClr val="365679"/>
                </a:solidFill>
                <a:latin typeface="Helios"/>
                <a:ea typeface="Helios"/>
                <a:cs typeface="Helios"/>
                <a:sym typeface="Helios"/>
              </a:rPr>
              <a:t>:</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 Improved Inventory Management: </a:t>
            </a:r>
            <a:r>
              <a:rPr lang="en-US" sz="2875" dirty="0">
                <a:solidFill>
                  <a:srgbClr val="365679"/>
                </a:solidFill>
                <a:latin typeface="Helios"/>
                <a:ea typeface="Helios"/>
                <a:cs typeface="Helios"/>
                <a:sym typeface="Helios"/>
              </a:rPr>
              <a:t>Predicts future sales trends, ensuring the right amount of inventory is stocked, reducing missed sales opportunities.</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Reduced Stockouts:</a:t>
            </a:r>
            <a:r>
              <a:rPr lang="en-US" sz="2875" dirty="0">
                <a:solidFill>
                  <a:srgbClr val="365679"/>
                </a:solidFill>
                <a:latin typeface="Helios"/>
                <a:ea typeface="Helios"/>
                <a:cs typeface="Helios"/>
                <a:sym typeface="Helios"/>
              </a:rPr>
              <a:t> Minimizes out-of-stock situations, leading to higher customer satisfaction and an improved shopping experience.</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Optimized Ordering Process:</a:t>
            </a:r>
            <a:r>
              <a:rPr lang="en-US" sz="2875" dirty="0">
                <a:solidFill>
                  <a:srgbClr val="365679"/>
                </a:solidFill>
                <a:latin typeface="Helios"/>
                <a:ea typeface="Helios"/>
                <a:cs typeface="Helios"/>
                <a:sym typeface="Helios"/>
              </a:rPr>
              <a:t> Informs decisions on order timing and quantities, preventing overstocking and reducing carrying costs.</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Enhanced Supplier Relationships:</a:t>
            </a:r>
            <a:r>
              <a:rPr lang="en-US" sz="2875" dirty="0">
                <a:solidFill>
                  <a:srgbClr val="365679"/>
                </a:solidFill>
                <a:latin typeface="Helios"/>
                <a:ea typeface="Helios"/>
                <a:cs typeface="Helios"/>
                <a:sym typeface="Helios"/>
              </a:rPr>
              <a:t> Enables effective communication with suppliers, ensuring timely restocking and better negotiation terms.</a:t>
            </a:r>
          </a:p>
          <a:p>
            <a:pPr algn="just">
              <a:lnSpc>
                <a:spcPts val="4025"/>
              </a:lnSpc>
            </a:pPr>
            <a:endParaRPr lang="en-US" sz="2875" dirty="0">
              <a:solidFill>
                <a:srgbClr val="365679"/>
              </a:solidFill>
              <a:latin typeface="Helios"/>
              <a:ea typeface="Helios"/>
              <a:cs typeface="Helios"/>
              <a:sym typeface="Helios"/>
            </a:endParaRPr>
          </a:p>
        </p:txBody>
      </p:sp>
      <p:grpSp>
        <p:nvGrpSpPr>
          <p:cNvPr id="8" name="Group 8"/>
          <p:cNvGrpSpPr/>
          <p:nvPr/>
        </p:nvGrpSpPr>
        <p:grpSpPr>
          <a:xfrm rot="-10800000">
            <a:off x="-10251141" y="8218470"/>
            <a:ext cx="12727251" cy="12193285"/>
            <a:chOff x="0" y="0"/>
            <a:chExt cx="524208" cy="502215"/>
          </a:xfrm>
        </p:grpSpPr>
        <p:sp>
          <p:nvSpPr>
            <p:cNvPr id="9" name="Freeform 9"/>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10" name="TextBox 10"/>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32613" y="5156506"/>
            <a:ext cx="2050229" cy="0"/>
          </a:xfrm>
          <a:prstGeom prst="line">
            <a:avLst/>
          </a:prstGeom>
          <a:ln w="85725" cap="flat">
            <a:solidFill>
              <a:srgbClr val="FFFFFF"/>
            </a:solidFill>
            <a:prstDash val="solid"/>
            <a:headEnd type="none" w="sm" len="sm"/>
            <a:tailEnd type="none" w="sm" len="sm"/>
          </a:ln>
        </p:spPr>
      </p:sp>
      <p:sp>
        <p:nvSpPr>
          <p:cNvPr id="3" name="Freeform 3"/>
          <p:cNvSpPr/>
          <p:nvPr/>
        </p:nvSpPr>
        <p:spPr>
          <a:xfrm>
            <a:off x="1789763" y="5895207"/>
            <a:ext cx="619711" cy="619711"/>
          </a:xfrm>
          <a:custGeom>
            <a:avLst/>
            <a:gdLst/>
            <a:ahLst/>
            <a:cxnLst/>
            <a:rect l="l" t="t" r="r" b="b"/>
            <a:pathLst>
              <a:path w="619711" h="619711">
                <a:moveTo>
                  <a:pt x="0" y="0"/>
                </a:moveTo>
                <a:lnTo>
                  <a:pt x="619711" y="0"/>
                </a:lnTo>
                <a:lnTo>
                  <a:pt x="619711" y="619712"/>
                </a:lnTo>
                <a:lnTo>
                  <a:pt x="0" y="619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89763" y="8638589"/>
            <a:ext cx="619711" cy="619711"/>
          </a:xfrm>
          <a:custGeom>
            <a:avLst/>
            <a:gdLst/>
            <a:ahLst/>
            <a:cxnLst/>
            <a:rect l="l" t="t" r="r" b="b"/>
            <a:pathLst>
              <a:path w="619711" h="619711">
                <a:moveTo>
                  <a:pt x="0" y="0"/>
                </a:moveTo>
                <a:lnTo>
                  <a:pt x="619711" y="0"/>
                </a:lnTo>
                <a:lnTo>
                  <a:pt x="619711" y="619711"/>
                </a:lnTo>
                <a:lnTo>
                  <a:pt x="0" y="6197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21528" y="6843658"/>
            <a:ext cx="4716357" cy="436016"/>
          </a:xfrm>
          <a:prstGeom prst="rect">
            <a:avLst/>
          </a:prstGeom>
        </p:spPr>
        <p:txBody>
          <a:bodyPr lIns="0" tIns="0" rIns="0" bIns="0" rtlCol="0" anchor="t">
            <a:spAutoFit/>
          </a:bodyPr>
          <a:lstStyle/>
          <a:p>
            <a:pPr algn="l">
              <a:lnSpc>
                <a:spcPts val="3571"/>
              </a:lnSpc>
            </a:pPr>
            <a:r>
              <a:rPr lang="en-US" sz="2551" spc="89">
                <a:solidFill>
                  <a:srgbClr val="FFFFFF"/>
                </a:solidFill>
                <a:latin typeface="Inter"/>
                <a:ea typeface="Inter"/>
                <a:cs typeface="Inter"/>
                <a:sym typeface="Inter"/>
              </a:rPr>
              <a:t>www.reallygreatsite.com</a:t>
            </a:r>
          </a:p>
        </p:txBody>
      </p:sp>
      <p:sp>
        <p:nvSpPr>
          <p:cNvPr id="6" name="TextBox 6"/>
          <p:cNvSpPr txBox="1"/>
          <p:nvPr/>
        </p:nvSpPr>
        <p:spPr>
          <a:xfrm>
            <a:off x="2768106" y="5931392"/>
            <a:ext cx="4067077" cy="435957"/>
          </a:xfrm>
          <a:prstGeom prst="rect">
            <a:avLst/>
          </a:prstGeom>
        </p:spPr>
        <p:txBody>
          <a:bodyPr lIns="0" tIns="0" rIns="0" bIns="0" rtlCol="0" anchor="t">
            <a:spAutoFit/>
          </a:bodyPr>
          <a:lstStyle/>
          <a:p>
            <a:pPr algn="l">
              <a:lnSpc>
                <a:spcPts val="3571"/>
              </a:lnSpc>
            </a:pPr>
            <a:r>
              <a:rPr lang="en-US" sz="2551">
                <a:solidFill>
                  <a:srgbClr val="FFFFFF"/>
                </a:solidFill>
                <a:latin typeface="Inter"/>
                <a:ea typeface="Inter"/>
                <a:cs typeface="Inter"/>
                <a:sym typeface="Inter"/>
              </a:rPr>
              <a:t>+123 456 7890</a:t>
            </a:r>
          </a:p>
        </p:txBody>
      </p:sp>
      <p:sp>
        <p:nvSpPr>
          <p:cNvPr id="7" name="TextBox 7"/>
          <p:cNvSpPr txBox="1"/>
          <p:nvPr/>
        </p:nvSpPr>
        <p:spPr>
          <a:xfrm>
            <a:off x="2821528" y="7759203"/>
            <a:ext cx="4716357" cy="436016"/>
          </a:xfrm>
          <a:prstGeom prst="rect">
            <a:avLst/>
          </a:prstGeom>
        </p:spPr>
        <p:txBody>
          <a:bodyPr lIns="0" tIns="0" rIns="0" bIns="0" rtlCol="0" anchor="t">
            <a:spAutoFit/>
          </a:bodyPr>
          <a:lstStyle/>
          <a:p>
            <a:pPr algn="l">
              <a:lnSpc>
                <a:spcPts val="3571"/>
              </a:lnSpc>
            </a:pPr>
            <a:r>
              <a:rPr lang="en-US" sz="2551" spc="112">
                <a:solidFill>
                  <a:srgbClr val="FFFFFF"/>
                </a:solidFill>
                <a:latin typeface="Inter"/>
                <a:ea typeface="Inter"/>
                <a:cs typeface="Inter"/>
                <a:sym typeface="Inter"/>
              </a:rPr>
              <a:t>hello@reallygreatsite.com</a:t>
            </a:r>
          </a:p>
        </p:txBody>
      </p:sp>
      <p:sp>
        <p:nvSpPr>
          <p:cNvPr id="8" name="TextBox 8"/>
          <p:cNvSpPr txBox="1"/>
          <p:nvPr/>
        </p:nvSpPr>
        <p:spPr>
          <a:xfrm>
            <a:off x="2821528" y="8674747"/>
            <a:ext cx="6487485" cy="435957"/>
          </a:xfrm>
          <a:prstGeom prst="rect">
            <a:avLst/>
          </a:prstGeom>
        </p:spPr>
        <p:txBody>
          <a:bodyPr lIns="0" tIns="0" rIns="0" bIns="0" rtlCol="0" anchor="t">
            <a:spAutoFit/>
          </a:bodyPr>
          <a:lstStyle/>
          <a:p>
            <a:pPr algn="l">
              <a:lnSpc>
                <a:spcPts val="3571"/>
              </a:lnSpc>
            </a:pPr>
            <a:r>
              <a:rPr lang="en-US" sz="2551" spc="38">
                <a:solidFill>
                  <a:srgbClr val="FFFFFF"/>
                </a:solidFill>
                <a:latin typeface="Inter"/>
                <a:ea typeface="Inter"/>
                <a:cs typeface="Inter"/>
                <a:sym typeface="Inter"/>
              </a:rPr>
              <a:t>123 Anywhere ST., Any City</a:t>
            </a:r>
          </a:p>
        </p:txBody>
      </p:sp>
      <p:sp>
        <p:nvSpPr>
          <p:cNvPr id="9" name="Freeform 9"/>
          <p:cNvSpPr/>
          <p:nvPr/>
        </p:nvSpPr>
        <p:spPr>
          <a:xfrm>
            <a:off x="0" y="4820066"/>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127760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5416748" y="3740026"/>
            <a:ext cx="7454503" cy="1701169"/>
          </a:xfrm>
          <a:prstGeom prst="rect">
            <a:avLst/>
          </a:prstGeom>
        </p:spPr>
        <p:txBody>
          <a:bodyPr lIns="0" tIns="0" rIns="0" bIns="0" rtlCol="0" anchor="t">
            <a:spAutoFit/>
          </a:bodyPr>
          <a:lstStyle/>
          <a:p>
            <a:pPr algn="ctr">
              <a:lnSpc>
                <a:spcPts val="13859"/>
              </a:lnSpc>
            </a:pPr>
            <a:r>
              <a:rPr lang="en-US" sz="9899" b="1" dirty="0">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112380" y="-148194"/>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7461113" y="2677318"/>
            <a:ext cx="2050229" cy="0"/>
          </a:xfrm>
          <a:prstGeom prst="line">
            <a:avLst/>
          </a:prstGeom>
          <a:ln w="85725" cap="flat">
            <a:solidFill>
              <a:srgbClr val="365679"/>
            </a:solidFill>
            <a:prstDash val="solid"/>
            <a:headEnd type="none" w="sm" len="sm"/>
            <a:tailEnd type="none" w="sm" len="sm"/>
          </a:ln>
        </p:spPr>
      </p:sp>
      <p:grpSp>
        <p:nvGrpSpPr>
          <p:cNvPr id="6" name="Group 6"/>
          <p:cNvGrpSpPr/>
          <p:nvPr/>
        </p:nvGrpSpPr>
        <p:grpSpPr>
          <a:xfrm rot="9902075">
            <a:off x="16254219" y="-861230"/>
            <a:ext cx="3620223" cy="316769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8" name="TextBox 8"/>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9" name="TextBox 9"/>
          <p:cNvSpPr txBox="1"/>
          <p:nvPr/>
        </p:nvSpPr>
        <p:spPr>
          <a:xfrm>
            <a:off x="7461113" y="1452991"/>
            <a:ext cx="6931946" cy="1042605"/>
          </a:xfrm>
          <a:prstGeom prst="rect">
            <a:avLst/>
          </a:prstGeom>
        </p:spPr>
        <p:txBody>
          <a:bodyPr lIns="0" tIns="0" rIns="0" bIns="0" rtlCol="0" anchor="t">
            <a:spAutoFit/>
          </a:bodyPr>
          <a:lstStyle/>
          <a:p>
            <a:pPr algn="l">
              <a:lnSpc>
                <a:spcPts val="8326"/>
              </a:lnSpc>
            </a:pPr>
            <a:r>
              <a:rPr lang="en-US" sz="6405" spc="153">
                <a:solidFill>
                  <a:srgbClr val="365679"/>
                </a:solidFill>
                <a:latin typeface="League Spartan"/>
                <a:ea typeface="League Spartan"/>
                <a:cs typeface="League Spartan"/>
                <a:sym typeface="League Spartan"/>
              </a:rPr>
              <a:t>Contents</a:t>
            </a:r>
          </a:p>
        </p:txBody>
      </p:sp>
      <p:sp>
        <p:nvSpPr>
          <p:cNvPr id="10" name="TextBox 10"/>
          <p:cNvSpPr txBox="1"/>
          <p:nvPr/>
        </p:nvSpPr>
        <p:spPr>
          <a:xfrm>
            <a:off x="6955336" y="3581280"/>
            <a:ext cx="9569191" cy="3719887"/>
          </a:xfrm>
          <a:prstGeom prst="rect">
            <a:avLst/>
          </a:prstGeom>
        </p:spPr>
        <p:txBody>
          <a:bodyPr lIns="0" tIns="0" rIns="0" bIns="0" rtlCol="0" anchor="t">
            <a:spAutoFit/>
          </a:bodyPr>
          <a:lstStyle/>
          <a:p>
            <a:pPr marL="908543" lvl="1" indent="-454271" algn="l">
              <a:lnSpc>
                <a:spcPts val="5891"/>
              </a:lnSpc>
              <a:buFont typeface="Arial"/>
              <a:buChar char="•"/>
            </a:pPr>
            <a:r>
              <a:rPr lang="en-US" sz="4208">
                <a:solidFill>
                  <a:srgbClr val="000000"/>
                </a:solidFill>
                <a:latin typeface="Inter"/>
                <a:ea typeface="Inter"/>
                <a:cs typeface="Inter"/>
                <a:sym typeface="Inter"/>
              </a:rPr>
              <a:t>Problem Statement </a:t>
            </a:r>
          </a:p>
          <a:p>
            <a:pPr marL="908543" lvl="1" indent="-454271" algn="l">
              <a:lnSpc>
                <a:spcPts val="5891"/>
              </a:lnSpc>
              <a:buFont typeface="Arial"/>
              <a:buChar char="•"/>
            </a:pPr>
            <a:r>
              <a:rPr lang="en-US" sz="4208">
                <a:solidFill>
                  <a:srgbClr val="000000"/>
                </a:solidFill>
                <a:latin typeface="Inter"/>
                <a:ea typeface="Inter"/>
                <a:cs typeface="Inter"/>
                <a:sym typeface="Inter"/>
              </a:rPr>
              <a:t>Objectives</a:t>
            </a:r>
          </a:p>
          <a:p>
            <a:pPr marL="908543" lvl="1" indent="-454271" algn="l">
              <a:lnSpc>
                <a:spcPts val="5891"/>
              </a:lnSpc>
              <a:buFont typeface="Arial"/>
              <a:buChar char="•"/>
            </a:pPr>
            <a:r>
              <a:rPr lang="en-US" sz="4208">
                <a:solidFill>
                  <a:srgbClr val="000000"/>
                </a:solidFill>
                <a:latin typeface="Inter"/>
                <a:ea typeface="Inter"/>
                <a:cs typeface="Inter"/>
                <a:sym typeface="Inter"/>
              </a:rPr>
              <a:t>Methodology</a:t>
            </a:r>
          </a:p>
          <a:p>
            <a:pPr marL="908543" lvl="1" indent="-454271" algn="l">
              <a:lnSpc>
                <a:spcPts val="5891"/>
              </a:lnSpc>
              <a:buFont typeface="Arial"/>
              <a:buChar char="•"/>
            </a:pPr>
            <a:r>
              <a:rPr lang="en-US" sz="4208">
                <a:solidFill>
                  <a:srgbClr val="000000"/>
                </a:solidFill>
                <a:latin typeface="Inter"/>
                <a:ea typeface="Inter"/>
                <a:cs typeface="Inter"/>
                <a:sym typeface="Inter"/>
              </a:rPr>
              <a:t>Visualisation Forecasts</a:t>
            </a:r>
          </a:p>
          <a:p>
            <a:pPr marL="908543" lvl="1" indent="-454271" algn="l">
              <a:lnSpc>
                <a:spcPts val="5891"/>
              </a:lnSpc>
              <a:buFont typeface="Arial"/>
              <a:buChar char="•"/>
            </a:pPr>
            <a:r>
              <a:rPr lang="en-US" sz="4208">
                <a:solidFill>
                  <a:srgbClr val="000000"/>
                </a:solidFill>
                <a:latin typeface="Inter"/>
                <a:ea typeface="Inter"/>
                <a:cs typeface="Inter"/>
                <a:sym typeface="Inter"/>
              </a:rPr>
              <a:t>Results and Insights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7116" y="0"/>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1315092"/>
            <a:ext cx="10763033" cy="1352597"/>
          </a:xfrm>
          <a:prstGeom prst="rect">
            <a:avLst/>
          </a:prstGeom>
        </p:spPr>
        <p:txBody>
          <a:bodyPr lIns="0" tIns="0" rIns="0" bIns="0" rtlCol="0" anchor="t">
            <a:spAutoFit/>
          </a:bodyPr>
          <a:lstStyle/>
          <a:p>
            <a:pPr algn="l">
              <a:lnSpc>
                <a:spcPts val="10890"/>
              </a:lnSpc>
            </a:pPr>
            <a:r>
              <a:rPr lang="en-US" sz="8377" spc="201">
                <a:solidFill>
                  <a:srgbClr val="365679"/>
                </a:solidFill>
                <a:latin typeface="League Spartan"/>
                <a:ea typeface="League Spartan"/>
                <a:cs typeface="League Spartan"/>
                <a:sym typeface="League Spartan"/>
              </a:rPr>
              <a:t>INTRODUCTION</a:t>
            </a:r>
          </a:p>
        </p:txBody>
      </p:sp>
      <p:sp>
        <p:nvSpPr>
          <p:cNvPr id="7" name="TextBox 7"/>
          <p:cNvSpPr txBox="1"/>
          <p:nvPr/>
        </p:nvSpPr>
        <p:spPr>
          <a:xfrm>
            <a:off x="1028700" y="4274315"/>
            <a:ext cx="12408068" cy="2838277"/>
          </a:xfrm>
          <a:prstGeom prst="rect">
            <a:avLst/>
          </a:prstGeom>
        </p:spPr>
        <p:txBody>
          <a:bodyPr lIns="0" tIns="0" rIns="0" bIns="0" rtlCol="0" anchor="t">
            <a:spAutoFit/>
          </a:bodyPr>
          <a:lstStyle/>
          <a:p>
            <a:pPr algn="l">
              <a:lnSpc>
                <a:spcPts val="4511"/>
              </a:lnSpc>
            </a:pPr>
            <a:r>
              <a:rPr lang="en-US" sz="3222" spc="383" dirty="0">
                <a:solidFill>
                  <a:srgbClr val="000000"/>
                </a:solidFill>
                <a:latin typeface="Inter"/>
                <a:ea typeface="Inter"/>
                <a:cs typeface="Inter"/>
                <a:sym typeface="Inter"/>
              </a:rPr>
              <a:t>Retail businesses face challenges in predicting demand due to dynamic market conditions. This project aims to leverage AI to enhance forecasting accuracy, enabling smarter inventory and marketing decisions.</a:t>
            </a:r>
          </a:p>
        </p:txBody>
      </p:sp>
      <p:sp>
        <p:nvSpPr>
          <p:cNvPr id="8" name="TextBox 8"/>
          <p:cNvSpPr txBox="1"/>
          <p:nvPr/>
        </p:nvSpPr>
        <p:spPr>
          <a:xfrm>
            <a:off x="914616" y="8328259"/>
            <a:ext cx="2871424" cy="406045"/>
          </a:xfrm>
          <a:prstGeom prst="rect">
            <a:avLst/>
          </a:prstGeom>
        </p:spPr>
        <p:txBody>
          <a:bodyPr lIns="0" tIns="0" rIns="0" bIns="0" rtlCol="0" anchor="t">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2121" y="0"/>
            <a:ext cx="11709920" cy="10855389"/>
            <a:chOff x="0" y="0"/>
            <a:chExt cx="693921" cy="643282"/>
          </a:xfrm>
        </p:grpSpPr>
        <p:sp>
          <p:nvSpPr>
            <p:cNvPr id="3" name="Freeform 3"/>
            <p:cNvSpPr/>
            <p:nvPr/>
          </p:nvSpPr>
          <p:spPr>
            <a:xfrm>
              <a:off x="0" y="0"/>
              <a:ext cx="693921" cy="643282"/>
            </a:xfrm>
            <a:custGeom>
              <a:avLst/>
              <a:gdLst/>
              <a:ahLst/>
              <a:cxnLst/>
              <a:rect l="l" t="t" r="r" b="b"/>
              <a:pathLst>
                <a:path w="693921" h="643282">
                  <a:moveTo>
                    <a:pt x="203200" y="0"/>
                  </a:moveTo>
                  <a:lnTo>
                    <a:pt x="693921" y="0"/>
                  </a:lnTo>
                  <a:lnTo>
                    <a:pt x="490721" y="643282"/>
                  </a:lnTo>
                  <a:lnTo>
                    <a:pt x="0" y="643282"/>
                  </a:lnTo>
                  <a:lnTo>
                    <a:pt x="203200" y="0"/>
                  </a:lnTo>
                  <a:close/>
                </a:path>
              </a:pathLst>
            </a:custGeom>
            <a:solidFill>
              <a:srgbClr val="2B485F"/>
            </a:solidFill>
          </p:spPr>
        </p:sp>
        <p:sp>
          <p:nvSpPr>
            <p:cNvPr id="4" name="TextBox 4"/>
            <p:cNvSpPr txBox="1"/>
            <p:nvPr/>
          </p:nvSpPr>
          <p:spPr>
            <a:xfrm>
              <a:off x="101600" y="-57150"/>
              <a:ext cx="490721" cy="700432"/>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570293" y="4560064"/>
            <a:ext cx="10553568" cy="4405936"/>
            <a:chOff x="0" y="0"/>
            <a:chExt cx="2779541" cy="1160411"/>
          </a:xfrm>
        </p:grpSpPr>
        <p:sp>
          <p:nvSpPr>
            <p:cNvPr id="6" name="Freeform 6"/>
            <p:cNvSpPr/>
            <p:nvPr/>
          </p:nvSpPr>
          <p:spPr>
            <a:xfrm>
              <a:off x="0" y="0"/>
              <a:ext cx="2779541" cy="1160411"/>
            </a:xfrm>
            <a:custGeom>
              <a:avLst/>
              <a:gdLst/>
              <a:ahLst/>
              <a:cxnLst/>
              <a:rect l="l" t="t" r="r" b="b"/>
              <a:pathLst>
                <a:path w="2779541" h="1160411">
                  <a:moveTo>
                    <a:pt x="37413" y="0"/>
                  </a:moveTo>
                  <a:lnTo>
                    <a:pt x="2742128" y="0"/>
                  </a:lnTo>
                  <a:cubicBezTo>
                    <a:pt x="2762790" y="0"/>
                    <a:pt x="2779541" y="16750"/>
                    <a:pt x="2779541" y="37413"/>
                  </a:cubicBezTo>
                  <a:lnTo>
                    <a:pt x="2779541" y="1122998"/>
                  </a:lnTo>
                  <a:cubicBezTo>
                    <a:pt x="2779541" y="1132921"/>
                    <a:pt x="2775599" y="1142437"/>
                    <a:pt x="2768583" y="1149453"/>
                  </a:cubicBezTo>
                  <a:cubicBezTo>
                    <a:pt x="2761567" y="1156469"/>
                    <a:pt x="2752050" y="1160411"/>
                    <a:pt x="2742128" y="1160411"/>
                  </a:cubicBezTo>
                  <a:lnTo>
                    <a:pt x="37413" y="1160411"/>
                  </a:lnTo>
                  <a:cubicBezTo>
                    <a:pt x="27490" y="1160411"/>
                    <a:pt x="17974" y="1156469"/>
                    <a:pt x="10958" y="1149453"/>
                  </a:cubicBezTo>
                  <a:cubicBezTo>
                    <a:pt x="3942" y="1142437"/>
                    <a:pt x="0" y="1132921"/>
                    <a:pt x="0" y="1122998"/>
                  </a:cubicBezTo>
                  <a:lnTo>
                    <a:pt x="0" y="37413"/>
                  </a:lnTo>
                  <a:cubicBezTo>
                    <a:pt x="0" y="27490"/>
                    <a:pt x="3942" y="17974"/>
                    <a:pt x="10958" y="10958"/>
                  </a:cubicBezTo>
                  <a:cubicBezTo>
                    <a:pt x="17974" y="3942"/>
                    <a:pt x="27490" y="0"/>
                    <a:pt x="37413" y="0"/>
                  </a:cubicBezTo>
                  <a:close/>
                </a:path>
              </a:pathLst>
            </a:custGeom>
            <a:solidFill>
              <a:srgbClr val="2B485F"/>
            </a:solidFill>
          </p:spPr>
        </p:sp>
        <p:sp>
          <p:nvSpPr>
            <p:cNvPr id="7" name="TextBox 7"/>
            <p:cNvSpPr txBox="1"/>
            <p:nvPr/>
          </p:nvSpPr>
          <p:spPr>
            <a:xfrm>
              <a:off x="0" y="-57150"/>
              <a:ext cx="2779541" cy="1217561"/>
            </a:xfrm>
            <a:prstGeom prst="rect">
              <a:avLst/>
            </a:prstGeom>
          </p:spPr>
          <p:txBody>
            <a:bodyPr lIns="50800" tIns="50800" rIns="50800" bIns="50800" rtlCol="0" anchor="ctr"/>
            <a:lstStyle/>
            <a:p>
              <a:pPr algn="ctr">
                <a:lnSpc>
                  <a:spcPts val="3640"/>
                </a:lnSpc>
              </a:pPr>
              <a:endParaRPr/>
            </a:p>
          </p:txBody>
        </p:sp>
      </p:grpSp>
      <p:sp>
        <p:nvSpPr>
          <p:cNvPr id="8" name="AutoShape 8"/>
          <p:cNvSpPr/>
          <p:nvPr/>
        </p:nvSpPr>
        <p:spPr>
          <a:xfrm>
            <a:off x="1066800" y="3702665"/>
            <a:ext cx="2050229" cy="0"/>
          </a:xfrm>
          <a:prstGeom prst="line">
            <a:avLst/>
          </a:prstGeom>
          <a:ln w="85725" cap="flat">
            <a:solidFill>
              <a:srgbClr val="365679"/>
            </a:solidFill>
            <a:prstDash val="solid"/>
            <a:headEnd type="none" w="sm" len="sm"/>
            <a:tailEnd type="none" w="sm" len="sm"/>
          </a:ln>
        </p:spPr>
      </p:sp>
      <p:sp>
        <p:nvSpPr>
          <p:cNvPr id="9" name="TextBox 9"/>
          <p:cNvSpPr txBox="1"/>
          <p:nvPr/>
        </p:nvSpPr>
        <p:spPr>
          <a:xfrm>
            <a:off x="1028700" y="1122944"/>
            <a:ext cx="6095117" cy="2282825"/>
          </a:xfrm>
          <a:prstGeom prst="rect">
            <a:avLst/>
          </a:prstGeom>
        </p:spPr>
        <p:txBody>
          <a:bodyPr lIns="0" tIns="0" rIns="0" bIns="0" rtlCol="0" anchor="t">
            <a:spAutoFit/>
          </a:bodyPr>
          <a:lstStyle/>
          <a:p>
            <a:pPr algn="l">
              <a:lnSpc>
                <a:spcPts val="9099"/>
              </a:lnSpc>
            </a:pPr>
            <a:r>
              <a:rPr lang="en-US" sz="6999" spc="167">
                <a:solidFill>
                  <a:srgbClr val="365679"/>
                </a:solidFill>
                <a:latin typeface="League Spartan"/>
                <a:ea typeface="League Spartan"/>
                <a:cs typeface="League Spartan"/>
                <a:sym typeface="League Spartan"/>
              </a:rPr>
              <a:t>PROBLEM STATEMENT</a:t>
            </a:r>
          </a:p>
        </p:txBody>
      </p:sp>
      <p:sp>
        <p:nvSpPr>
          <p:cNvPr id="10" name="TextBox 10"/>
          <p:cNvSpPr txBox="1"/>
          <p:nvPr/>
        </p:nvSpPr>
        <p:spPr>
          <a:xfrm>
            <a:off x="1028700" y="4786313"/>
            <a:ext cx="9360364" cy="3801894"/>
          </a:xfrm>
          <a:prstGeom prst="rect">
            <a:avLst/>
          </a:prstGeom>
        </p:spPr>
        <p:txBody>
          <a:bodyPr lIns="0" tIns="0" rIns="0" bIns="0" rtlCol="0" anchor="t">
            <a:spAutoFit/>
          </a:bodyPr>
          <a:lstStyle/>
          <a:p>
            <a:pPr algn="just">
              <a:lnSpc>
                <a:spcPts val="3071"/>
              </a:lnSpc>
            </a:pPr>
            <a:r>
              <a:rPr lang="en-US" sz="2194" spc="261" dirty="0">
                <a:solidFill>
                  <a:srgbClr val="FFFFFF"/>
                </a:solidFill>
                <a:latin typeface="Cloud"/>
                <a:ea typeface="Cloud"/>
                <a:cs typeface="Cloud"/>
                <a:sym typeface="Cloud"/>
              </a:rPr>
              <a:t>In the E-commerce industry, accurately forecasting product demand is crucial for optimizing inventory, minimizing costs, and maximizing sales. However, traditional forecasting approaches often fail to account for dynamic factors such as online customer behavior and marketing performance. This project addresses the challenge of developing a robust demand forecasting model that integrates historical sales data with Google Analytics KPIs, such as Google clicks and Facebook impressions, to predict future product demand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975" y="0"/>
            <a:ext cx="13196926" cy="10815302"/>
            <a:chOff x="0" y="0"/>
            <a:chExt cx="812800" cy="666116"/>
          </a:xfrm>
        </p:grpSpPr>
        <p:sp>
          <p:nvSpPr>
            <p:cNvPr id="3" name="Freeform 3"/>
            <p:cNvSpPr/>
            <p:nvPr/>
          </p:nvSpPr>
          <p:spPr>
            <a:xfrm>
              <a:off x="0" y="0"/>
              <a:ext cx="812800" cy="666116"/>
            </a:xfrm>
            <a:custGeom>
              <a:avLst/>
              <a:gdLst/>
              <a:ahLst/>
              <a:cxnLst/>
              <a:rect l="l" t="t" r="r" b="b"/>
              <a:pathLst>
                <a:path w="812800" h="666116">
                  <a:moveTo>
                    <a:pt x="609600" y="0"/>
                  </a:moveTo>
                  <a:lnTo>
                    <a:pt x="0" y="0"/>
                  </a:lnTo>
                  <a:lnTo>
                    <a:pt x="203200" y="666116"/>
                  </a:lnTo>
                  <a:lnTo>
                    <a:pt x="812800" y="666116"/>
                  </a:lnTo>
                  <a:lnTo>
                    <a:pt x="609600" y="0"/>
                  </a:lnTo>
                  <a:close/>
                </a:path>
              </a:pathLst>
            </a:custGeom>
            <a:blipFill>
              <a:blip r:embed="rId2"/>
              <a:stretch>
                <a:fillRect l="-11503" r="-11503"/>
              </a:stretch>
            </a:blipFill>
          </p:spPr>
        </p:sp>
      </p:grpSp>
      <p:grpSp>
        <p:nvGrpSpPr>
          <p:cNvPr id="4" name="Group 4"/>
          <p:cNvGrpSpPr/>
          <p:nvPr/>
        </p:nvGrpSpPr>
        <p:grpSpPr>
          <a:xfrm>
            <a:off x="-647723" y="4676318"/>
            <a:ext cx="18288000" cy="4581982"/>
            <a:chOff x="0" y="0"/>
            <a:chExt cx="4816593" cy="1206777"/>
          </a:xfrm>
        </p:grpSpPr>
        <p:sp>
          <p:nvSpPr>
            <p:cNvPr id="5" name="Freeform 5"/>
            <p:cNvSpPr/>
            <p:nvPr/>
          </p:nvSpPr>
          <p:spPr>
            <a:xfrm>
              <a:off x="0" y="0"/>
              <a:ext cx="4816592" cy="1206777"/>
            </a:xfrm>
            <a:custGeom>
              <a:avLst/>
              <a:gdLst/>
              <a:ahLst/>
              <a:cxnLst/>
              <a:rect l="l" t="t" r="r" b="b"/>
              <a:pathLst>
                <a:path w="4816592" h="1206777">
                  <a:moveTo>
                    <a:pt x="21590" y="0"/>
                  </a:moveTo>
                  <a:lnTo>
                    <a:pt x="4795002" y="0"/>
                  </a:lnTo>
                  <a:cubicBezTo>
                    <a:pt x="4800728" y="0"/>
                    <a:pt x="4806220" y="2275"/>
                    <a:pt x="4810269" y="6324"/>
                  </a:cubicBezTo>
                  <a:cubicBezTo>
                    <a:pt x="4814318" y="10372"/>
                    <a:pt x="4816592" y="15864"/>
                    <a:pt x="4816592" y="21590"/>
                  </a:cubicBezTo>
                  <a:lnTo>
                    <a:pt x="4816592" y="1185187"/>
                  </a:lnTo>
                  <a:cubicBezTo>
                    <a:pt x="4816592" y="1197111"/>
                    <a:pt x="4806926" y="1206777"/>
                    <a:pt x="4795002" y="1206777"/>
                  </a:cubicBezTo>
                  <a:lnTo>
                    <a:pt x="21590" y="1206777"/>
                  </a:lnTo>
                  <a:cubicBezTo>
                    <a:pt x="9666" y="1206777"/>
                    <a:pt x="0" y="1197111"/>
                    <a:pt x="0" y="1185187"/>
                  </a:cubicBezTo>
                  <a:lnTo>
                    <a:pt x="0" y="21590"/>
                  </a:lnTo>
                  <a:cubicBezTo>
                    <a:pt x="0" y="9666"/>
                    <a:pt x="9666" y="0"/>
                    <a:pt x="21590" y="0"/>
                  </a:cubicBezTo>
                  <a:close/>
                </a:path>
              </a:pathLst>
            </a:custGeom>
            <a:solidFill>
              <a:srgbClr val="2B485F"/>
            </a:solidFill>
          </p:spPr>
        </p:sp>
        <p:sp>
          <p:nvSpPr>
            <p:cNvPr id="6" name="TextBox 6"/>
            <p:cNvSpPr txBox="1"/>
            <p:nvPr/>
          </p:nvSpPr>
          <p:spPr>
            <a:xfrm>
              <a:off x="0" y="-57150"/>
              <a:ext cx="4816593" cy="1263927"/>
            </a:xfrm>
            <a:prstGeom prst="rect">
              <a:avLst/>
            </a:prstGeom>
          </p:spPr>
          <p:txBody>
            <a:bodyPr lIns="50800" tIns="50800" rIns="50800" bIns="50800" rtlCol="0" anchor="ctr"/>
            <a:lstStyle/>
            <a:p>
              <a:pPr algn="ctr">
                <a:lnSpc>
                  <a:spcPts val="3640"/>
                </a:lnSpc>
              </a:pPr>
              <a:endParaRPr/>
            </a:p>
          </p:txBody>
        </p:sp>
      </p:grpSp>
      <p:sp>
        <p:nvSpPr>
          <p:cNvPr id="7" name="AutoShape 7"/>
          <p:cNvSpPr/>
          <p:nvPr/>
        </p:nvSpPr>
        <p:spPr>
          <a:xfrm>
            <a:off x="914616" y="3850579"/>
            <a:ext cx="2050229" cy="0"/>
          </a:xfrm>
          <a:prstGeom prst="line">
            <a:avLst/>
          </a:prstGeom>
          <a:ln w="85725" cap="flat">
            <a:solidFill>
              <a:srgbClr val="365679"/>
            </a:solidFill>
            <a:prstDash val="solid"/>
            <a:headEnd type="none" w="sm" len="sm"/>
            <a:tailEnd type="none" w="sm" len="sm"/>
          </a:ln>
        </p:spPr>
      </p:sp>
      <p:sp>
        <p:nvSpPr>
          <p:cNvPr id="8" name="TextBox 8"/>
          <p:cNvSpPr txBox="1"/>
          <p:nvPr/>
        </p:nvSpPr>
        <p:spPr>
          <a:xfrm>
            <a:off x="905091" y="2553738"/>
            <a:ext cx="609131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OBJECTIVES</a:t>
            </a:r>
          </a:p>
        </p:txBody>
      </p:sp>
      <p:sp>
        <p:nvSpPr>
          <p:cNvPr id="9" name="TextBox 9"/>
          <p:cNvSpPr txBox="1"/>
          <p:nvPr/>
        </p:nvSpPr>
        <p:spPr>
          <a:xfrm>
            <a:off x="905091"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id="10" name="TextBox 10"/>
          <p:cNvSpPr txBox="1"/>
          <p:nvPr/>
        </p:nvSpPr>
        <p:spPr>
          <a:xfrm>
            <a:off x="905091" y="5902948"/>
            <a:ext cx="3289966" cy="815975"/>
          </a:xfrm>
          <a:prstGeom prst="rect">
            <a:avLst/>
          </a:prstGeom>
        </p:spPr>
        <p:txBody>
          <a:bodyPr lIns="0" tIns="0" rIns="0" bIns="0" rtlCol="0" anchor="t">
            <a:spAutoFit/>
          </a:bodyPr>
          <a:lstStyle/>
          <a:p>
            <a:pPr algn="just">
              <a:lnSpc>
                <a:spcPts val="3250"/>
              </a:lnSpc>
            </a:pPr>
            <a:r>
              <a:rPr lang="en-US" sz="2500" spc="60" dirty="0">
                <a:solidFill>
                  <a:srgbClr val="FFFFFF"/>
                </a:solidFill>
                <a:latin typeface="League Spartan"/>
                <a:ea typeface="League Spartan"/>
                <a:cs typeface="League Spartan"/>
                <a:sym typeface="League Spartan"/>
              </a:rPr>
              <a:t>Accurate Demand Forecasting:</a:t>
            </a:r>
          </a:p>
        </p:txBody>
      </p:sp>
      <p:sp>
        <p:nvSpPr>
          <p:cNvPr id="11" name="TextBox 11"/>
          <p:cNvSpPr txBox="1"/>
          <p:nvPr/>
        </p:nvSpPr>
        <p:spPr>
          <a:xfrm>
            <a:off x="905091" y="6876085"/>
            <a:ext cx="3733788" cy="1153794"/>
          </a:xfrm>
          <a:prstGeom prst="rect">
            <a:avLst/>
          </a:prstGeom>
        </p:spPr>
        <p:txBody>
          <a:bodyPr lIns="0" tIns="0" rIns="0" bIns="0" rtlCol="0" anchor="t">
            <a:spAutoFit/>
          </a:bodyPr>
          <a:lstStyle/>
          <a:p>
            <a:pPr algn="l">
              <a:lnSpc>
                <a:spcPts val="3080"/>
              </a:lnSpc>
            </a:pPr>
            <a:r>
              <a:rPr lang="en-US" sz="2200" spc="261" dirty="0">
                <a:solidFill>
                  <a:srgbClr val="FFFFFF"/>
                </a:solidFill>
                <a:latin typeface="Inter"/>
                <a:ea typeface="Inter"/>
                <a:cs typeface="Inter"/>
                <a:sym typeface="Inter"/>
              </a:rPr>
              <a:t>Build models to predict retail demand using historical data.</a:t>
            </a:r>
          </a:p>
        </p:txBody>
      </p:sp>
      <p:sp>
        <p:nvSpPr>
          <p:cNvPr id="12" name="TextBox 12"/>
          <p:cNvSpPr txBox="1"/>
          <p:nvPr/>
        </p:nvSpPr>
        <p:spPr>
          <a:xfrm>
            <a:off x="6696498"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id="13" name="TextBox 13"/>
          <p:cNvSpPr txBox="1"/>
          <p:nvPr/>
        </p:nvSpPr>
        <p:spPr>
          <a:xfrm>
            <a:off x="6696498" y="5902948"/>
            <a:ext cx="3640477" cy="815975"/>
          </a:xfrm>
          <a:prstGeom prst="rect">
            <a:avLst/>
          </a:prstGeom>
        </p:spPr>
        <p:txBody>
          <a:bodyPr lIns="0" tIns="0" rIns="0" bIns="0" rtlCol="0" anchor="t">
            <a:spAutoFit/>
          </a:bodyPr>
          <a:lstStyle/>
          <a:p>
            <a:pPr algn="l">
              <a:lnSpc>
                <a:spcPts val="3250"/>
              </a:lnSpc>
            </a:pPr>
            <a:r>
              <a:rPr lang="en-US" sz="2500" spc="60" dirty="0">
                <a:solidFill>
                  <a:srgbClr val="FFFFFF"/>
                </a:solidFill>
                <a:latin typeface="League Spartan"/>
                <a:ea typeface="League Spartan"/>
                <a:cs typeface="League Spartan"/>
                <a:sym typeface="League Spartan"/>
              </a:rPr>
              <a:t>Optimized Inventory Management:</a:t>
            </a:r>
          </a:p>
        </p:txBody>
      </p:sp>
      <p:sp>
        <p:nvSpPr>
          <p:cNvPr id="14" name="TextBox 14"/>
          <p:cNvSpPr txBox="1"/>
          <p:nvPr/>
        </p:nvSpPr>
        <p:spPr>
          <a:xfrm>
            <a:off x="6696498" y="6876085"/>
            <a:ext cx="3732907" cy="1153794"/>
          </a:xfrm>
          <a:prstGeom prst="rect">
            <a:avLst/>
          </a:prstGeom>
        </p:spPr>
        <p:txBody>
          <a:bodyPr lIns="0" tIns="0" rIns="0" bIns="0" rtlCol="0" anchor="t">
            <a:spAutoFit/>
          </a:bodyPr>
          <a:lstStyle/>
          <a:p>
            <a:pPr algn="l">
              <a:lnSpc>
                <a:spcPts val="3080"/>
              </a:lnSpc>
            </a:pPr>
            <a:r>
              <a:rPr lang="en-US" sz="2200" spc="261" dirty="0">
                <a:solidFill>
                  <a:srgbClr val="FFFFFF"/>
                </a:solidFill>
                <a:latin typeface="Inter"/>
                <a:ea typeface="Inter"/>
                <a:cs typeface="Inter"/>
                <a:sym typeface="Inter"/>
              </a:rPr>
              <a:t>Ensure optimal stock levels through precise predictions.</a:t>
            </a:r>
          </a:p>
        </p:txBody>
      </p:sp>
      <p:sp>
        <p:nvSpPr>
          <p:cNvPr id="15" name="TextBox 15"/>
          <p:cNvSpPr txBox="1"/>
          <p:nvPr/>
        </p:nvSpPr>
        <p:spPr>
          <a:xfrm>
            <a:off x="12486805"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id="16" name="TextBox 16"/>
          <p:cNvSpPr txBox="1"/>
          <p:nvPr/>
        </p:nvSpPr>
        <p:spPr>
          <a:xfrm>
            <a:off x="12486805" y="5902948"/>
            <a:ext cx="3593387" cy="815975"/>
          </a:xfrm>
          <a:prstGeom prst="rect">
            <a:avLst/>
          </a:prstGeom>
        </p:spPr>
        <p:txBody>
          <a:bodyPr lIns="0" tIns="0" rIns="0" bIns="0" rtlCol="0" anchor="t">
            <a:spAutoFit/>
          </a:bodyPr>
          <a:lstStyle/>
          <a:p>
            <a:pPr algn="l">
              <a:lnSpc>
                <a:spcPts val="3250"/>
              </a:lnSpc>
            </a:pPr>
            <a:r>
              <a:rPr lang="en-US" sz="2500" spc="60" dirty="0">
                <a:solidFill>
                  <a:srgbClr val="FFFFFF"/>
                </a:solidFill>
                <a:latin typeface="League Spartan"/>
                <a:ea typeface="League Spartan"/>
                <a:cs typeface="League Spartan"/>
                <a:sym typeface="League Spartan"/>
              </a:rPr>
              <a:t>Enhanced Decision-Making</a:t>
            </a:r>
          </a:p>
        </p:txBody>
      </p:sp>
      <p:sp>
        <p:nvSpPr>
          <p:cNvPr id="17" name="TextBox 17"/>
          <p:cNvSpPr txBox="1"/>
          <p:nvPr/>
        </p:nvSpPr>
        <p:spPr>
          <a:xfrm>
            <a:off x="12486805" y="6876085"/>
            <a:ext cx="3772224" cy="1544319"/>
          </a:xfrm>
          <a:prstGeom prst="rect">
            <a:avLst/>
          </a:prstGeom>
        </p:spPr>
        <p:txBody>
          <a:bodyPr lIns="0" tIns="0" rIns="0" bIns="0" rtlCol="0" anchor="t">
            <a:spAutoFit/>
          </a:bodyPr>
          <a:lstStyle/>
          <a:p>
            <a:pPr algn="l">
              <a:lnSpc>
                <a:spcPts val="3080"/>
              </a:lnSpc>
            </a:pPr>
            <a:r>
              <a:rPr lang="en-US" sz="2200" spc="261" dirty="0">
                <a:solidFill>
                  <a:srgbClr val="FFFFFF"/>
                </a:solidFill>
                <a:latin typeface="Inter"/>
                <a:ea typeface="Inter"/>
                <a:cs typeface="Inter"/>
                <a:sym typeface="Inter"/>
              </a:rPr>
              <a:t>Enable data-driven strategies for improved retail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08964"/>
            <a:chOff x="0" y="0"/>
            <a:chExt cx="4816593" cy="687135"/>
          </a:xfrm>
        </p:grpSpPr>
        <p:sp>
          <p:nvSpPr>
            <p:cNvPr id="3" name="Freeform 3"/>
            <p:cNvSpPr/>
            <p:nvPr/>
          </p:nvSpPr>
          <p:spPr>
            <a:xfrm>
              <a:off x="0" y="0"/>
              <a:ext cx="4816592" cy="687135"/>
            </a:xfrm>
            <a:custGeom>
              <a:avLst/>
              <a:gdLst/>
              <a:ahLst/>
              <a:cxnLst/>
              <a:rect l="l" t="t" r="r" b="b"/>
              <a:pathLst>
                <a:path w="4816592" h="687135">
                  <a:moveTo>
                    <a:pt x="0" y="0"/>
                  </a:moveTo>
                  <a:lnTo>
                    <a:pt x="4816592" y="0"/>
                  </a:lnTo>
                  <a:lnTo>
                    <a:pt x="4816592" y="687135"/>
                  </a:lnTo>
                  <a:lnTo>
                    <a:pt x="0" y="687135"/>
                  </a:lnTo>
                  <a:close/>
                </a:path>
              </a:pathLst>
            </a:custGeom>
            <a:solidFill>
              <a:srgbClr val="2B485F"/>
            </a:solidFill>
          </p:spPr>
        </p:sp>
        <p:sp>
          <p:nvSpPr>
            <p:cNvPr id="4" name="TextBox 4"/>
            <p:cNvSpPr txBox="1"/>
            <p:nvPr/>
          </p:nvSpPr>
          <p:spPr>
            <a:xfrm>
              <a:off x="0" y="-57150"/>
              <a:ext cx="4816593" cy="74428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493888"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One</a:t>
            </a:r>
          </a:p>
        </p:txBody>
      </p:sp>
      <p:sp>
        <p:nvSpPr>
          <p:cNvPr id="6" name="TextBox 6"/>
          <p:cNvSpPr txBox="1"/>
          <p:nvPr/>
        </p:nvSpPr>
        <p:spPr>
          <a:xfrm>
            <a:off x="1504176" y="7765022"/>
            <a:ext cx="6650202" cy="1544206"/>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Lorem ipsum dolor sit amet, consectetur adipiscing elit, sed do eiusmod tempor incididunt ut labore et dolore magna aliqua. </a:t>
            </a:r>
          </a:p>
        </p:txBody>
      </p:sp>
      <p:sp>
        <p:nvSpPr>
          <p:cNvPr id="7" name="TextBox 7"/>
          <p:cNvSpPr txBox="1"/>
          <p:nvPr/>
        </p:nvSpPr>
        <p:spPr>
          <a:xfrm>
            <a:off x="10133622"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Two</a:t>
            </a:r>
          </a:p>
        </p:txBody>
      </p:sp>
      <p:sp>
        <p:nvSpPr>
          <p:cNvPr id="8" name="TextBox 8"/>
          <p:cNvSpPr txBox="1"/>
          <p:nvPr/>
        </p:nvSpPr>
        <p:spPr>
          <a:xfrm>
            <a:off x="4583823" y="300455"/>
            <a:ext cx="9015505" cy="1545295"/>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Methodology</a:t>
            </a:r>
          </a:p>
        </p:txBody>
      </p:sp>
      <p:sp>
        <p:nvSpPr>
          <p:cNvPr id="9" name="Freeform 9"/>
          <p:cNvSpPr/>
          <p:nvPr/>
        </p:nvSpPr>
        <p:spPr>
          <a:xfrm>
            <a:off x="1028700" y="4716888"/>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4146146" y="636846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7293844" y="4716888"/>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10450367" y="6375144"/>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599328" y="472357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a:grpSpLocks noChangeAspect="1"/>
          </p:cNvGrpSpPr>
          <p:nvPr/>
        </p:nvGrpSpPr>
        <p:grpSpPr>
          <a:xfrm>
            <a:off x="3827655" y="6357185"/>
            <a:ext cx="848136" cy="570260"/>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sp>
      </p:grpSp>
      <p:grpSp>
        <p:nvGrpSpPr>
          <p:cNvPr id="16" name="Group 16"/>
          <p:cNvGrpSpPr>
            <a:grpSpLocks noChangeAspect="1"/>
          </p:cNvGrpSpPr>
          <p:nvPr/>
        </p:nvGrpSpPr>
        <p:grpSpPr>
          <a:xfrm>
            <a:off x="10120271" y="6381826"/>
            <a:ext cx="848136" cy="570260"/>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18" name="Group 18"/>
          <p:cNvGrpSpPr>
            <a:grpSpLocks noChangeAspect="1"/>
          </p:cNvGrpSpPr>
          <p:nvPr/>
        </p:nvGrpSpPr>
        <p:grpSpPr>
          <a:xfrm>
            <a:off x="16411164" y="6357185"/>
            <a:ext cx="848136" cy="570260"/>
            <a:chOff x="0" y="0"/>
            <a:chExt cx="1930400" cy="1297940"/>
          </a:xfrm>
        </p:grpSpPr>
        <p:sp>
          <p:nvSpPr>
            <p:cNvPr id="19" name="Freeform 1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grpSp>
        <p:nvGrpSpPr>
          <p:cNvPr id="20" name="Group 20"/>
          <p:cNvGrpSpPr/>
          <p:nvPr/>
        </p:nvGrpSpPr>
        <p:grpSpPr>
          <a:xfrm>
            <a:off x="1661478" y="5201455"/>
            <a:ext cx="2166177" cy="21661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dirty="0">
                  <a:solidFill>
                    <a:srgbClr val="FFFFFF"/>
                  </a:solidFill>
                  <a:latin typeface="Aileron Ultra-Bold"/>
                  <a:ea typeface="Aileron Ultra-Bold"/>
                  <a:cs typeface="Aileron Ultra-Bold"/>
                  <a:sym typeface="Aileron Ultra-Bold"/>
                </a:rPr>
                <a:t>1</a:t>
              </a:r>
            </a:p>
          </p:txBody>
        </p:sp>
      </p:grpSp>
      <p:grpSp>
        <p:nvGrpSpPr>
          <p:cNvPr id="23" name="Group 23"/>
          <p:cNvGrpSpPr/>
          <p:nvPr/>
        </p:nvGrpSpPr>
        <p:grpSpPr>
          <a:xfrm>
            <a:off x="4747578" y="5201455"/>
            <a:ext cx="2166177" cy="21661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2</a:t>
              </a:r>
            </a:p>
          </p:txBody>
        </p:sp>
      </p:grpSp>
      <p:grpSp>
        <p:nvGrpSpPr>
          <p:cNvPr id="26" name="Group 26"/>
          <p:cNvGrpSpPr/>
          <p:nvPr/>
        </p:nvGrpSpPr>
        <p:grpSpPr>
          <a:xfrm>
            <a:off x="7895276" y="5201455"/>
            <a:ext cx="2166177" cy="21661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id="28" name="TextBox 28"/>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3</a:t>
              </a:r>
            </a:p>
          </p:txBody>
        </p:sp>
      </p:grpSp>
      <p:grpSp>
        <p:nvGrpSpPr>
          <p:cNvPr id="29" name="Group 29"/>
          <p:cNvGrpSpPr/>
          <p:nvPr/>
        </p:nvGrpSpPr>
        <p:grpSpPr>
          <a:xfrm>
            <a:off x="10968407" y="5201455"/>
            <a:ext cx="2166177" cy="21661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id="31" name="TextBox 31"/>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4</a:t>
              </a:r>
            </a:p>
          </p:txBody>
        </p:sp>
      </p:grpSp>
      <p:grpSp>
        <p:nvGrpSpPr>
          <p:cNvPr id="32" name="Group 32"/>
          <p:cNvGrpSpPr/>
          <p:nvPr/>
        </p:nvGrpSpPr>
        <p:grpSpPr>
          <a:xfrm>
            <a:off x="14058509" y="5201455"/>
            <a:ext cx="2166177" cy="21661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5</a:t>
              </a:r>
            </a:p>
          </p:txBody>
        </p:sp>
      </p:grpSp>
      <p:sp>
        <p:nvSpPr>
          <p:cNvPr id="35" name="TextBox 35"/>
          <p:cNvSpPr txBox="1"/>
          <p:nvPr/>
        </p:nvSpPr>
        <p:spPr>
          <a:xfrm>
            <a:off x="1710814" y="8044791"/>
            <a:ext cx="1965649"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Data Collection</a:t>
            </a:r>
          </a:p>
        </p:txBody>
      </p:sp>
      <p:sp>
        <p:nvSpPr>
          <p:cNvPr id="36" name="TextBox 36"/>
          <p:cNvSpPr txBox="1"/>
          <p:nvPr/>
        </p:nvSpPr>
        <p:spPr>
          <a:xfrm>
            <a:off x="7982640" y="8044791"/>
            <a:ext cx="2078813"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Time Series Modelling</a:t>
            </a:r>
          </a:p>
        </p:txBody>
      </p:sp>
      <p:sp>
        <p:nvSpPr>
          <p:cNvPr id="37" name="TextBox 37"/>
          <p:cNvSpPr txBox="1"/>
          <p:nvPr/>
        </p:nvSpPr>
        <p:spPr>
          <a:xfrm>
            <a:off x="13898965" y="8044791"/>
            <a:ext cx="3360335" cy="1407795"/>
          </a:xfrm>
          <a:prstGeom prst="rect">
            <a:avLst/>
          </a:prstGeom>
        </p:spPr>
        <p:txBody>
          <a:bodyPr lIns="0" tIns="0" rIns="0" bIns="0" rtlCol="0" anchor="t">
            <a:spAutoFit/>
          </a:bodyPr>
          <a:lstStyle/>
          <a:p>
            <a:pPr algn="ctr">
              <a:lnSpc>
                <a:spcPts val="3779"/>
              </a:lnSpc>
            </a:pPr>
            <a:r>
              <a:rPr lang="en-US" sz="2700" b="1" spc="81">
                <a:solidFill>
                  <a:srgbClr val="191919"/>
                </a:solidFill>
                <a:latin typeface="Aileron Bold"/>
                <a:ea typeface="Aileron Bold"/>
                <a:cs typeface="Aileron Bold"/>
                <a:sym typeface="Aileron Bold"/>
              </a:rPr>
              <a:t>Model Evaluation,</a:t>
            </a:r>
          </a:p>
          <a:p>
            <a:pPr marL="0" lvl="0" indent="0" algn="ctr">
              <a:lnSpc>
                <a:spcPts val="3779"/>
              </a:lnSpc>
            </a:pPr>
            <a:r>
              <a:rPr lang="en-US" sz="2700" b="1" spc="81">
                <a:solidFill>
                  <a:srgbClr val="191919"/>
                </a:solidFill>
                <a:latin typeface="Aileron Bold"/>
                <a:ea typeface="Aileron Bold"/>
                <a:cs typeface="Aileron Bold"/>
                <a:sym typeface="Aileron Bold"/>
              </a:rPr>
              <a:t>selection &amp; Forecasting</a:t>
            </a:r>
          </a:p>
        </p:txBody>
      </p:sp>
      <p:sp>
        <p:nvSpPr>
          <p:cNvPr id="38" name="TextBox 38"/>
          <p:cNvSpPr txBox="1"/>
          <p:nvPr/>
        </p:nvSpPr>
        <p:spPr>
          <a:xfrm>
            <a:off x="4271944" y="3309093"/>
            <a:ext cx="3117446" cy="140779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Exploratory Data Analysis(EDA) &amp; Data Processing</a:t>
            </a:r>
          </a:p>
        </p:txBody>
      </p:sp>
      <p:sp>
        <p:nvSpPr>
          <p:cNvPr id="39" name="TextBox 39"/>
          <p:cNvSpPr txBox="1"/>
          <p:nvPr/>
        </p:nvSpPr>
        <p:spPr>
          <a:xfrm>
            <a:off x="11168936" y="3792026"/>
            <a:ext cx="2145058"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Multivariate Regression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1867002"/>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693905"/>
            <a:ext cx="11717358"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Building</a:t>
            </a:r>
          </a:p>
        </p:txBody>
      </p:sp>
      <p:sp>
        <p:nvSpPr>
          <p:cNvPr id="7" name="TextBox 7"/>
          <p:cNvSpPr txBox="1"/>
          <p:nvPr/>
        </p:nvSpPr>
        <p:spPr>
          <a:xfrm>
            <a:off x="925356" y="2405143"/>
            <a:ext cx="12113740" cy="6268593"/>
          </a:xfrm>
          <a:prstGeom prst="rect">
            <a:avLst/>
          </a:prstGeom>
        </p:spPr>
        <p:txBody>
          <a:bodyPr lIns="0" tIns="0" rIns="0" bIns="0" rtlCol="0" anchor="t">
            <a:spAutoFit/>
          </a:bodyPr>
          <a:lstStyle/>
          <a:p>
            <a:pPr marL="582930" lvl="1" indent="-291465" algn="l">
              <a:lnSpc>
                <a:spcPts val="4131"/>
              </a:lnSpc>
              <a:buFont typeface="Arial"/>
              <a:buChar char="•"/>
            </a:pPr>
            <a:r>
              <a:rPr lang="en-US" sz="2700">
                <a:solidFill>
                  <a:srgbClr val="365679"/>
                </a:solidFill>
                <a:latin typeface="Helios"/>
                <a:ea typeface="Helios"/>
                <a:cs typeface="Helios"/>
                <a:sym typeface="Helios"/>
              </a:rPr>
              <a:t>Time series modeling techniques such as </a:t>
            </a:r>
            <a:r>
              <a:rPr lang="en-US" sz="2700" b="1">
                <a:solidFill>
                  <a:srgbClr val="365679"/>
                </a:solidFill>
                <a:latin typeface="Helios Bold"/>
                <a:ea typeface="Helios Bold"/>
                <a:cs typeface="Helios Bold"/>
                <a:sym typeface="Helios Bold"/>
              </a:rPr>
              <a:t>AR, MA, ARIMA, SARIMA, ARIMAX, </a:t>
            </a:r>
            <a:r>
              <a:rPr lang="en-US" sz="2700">
                <a:solidFill>
                  <a:srgbClr val="365679"/>
                </a:solidFill>
                <a:latin typeface="Helios"/>
                <a:ea typeface="Helios"/>
                <a:cs typeface="Helios"/>
                <a:sym typeface="Helios"/>
              </a:rPr>
              <a:t>and </a:t>
            </a:r>
            <a:r>
              <a:rPr lang="en-US" sz="2700" b="1">
                <a:solidFill>
                  <a:srgbClr val="365679"/>
                </a:solidFill>
                <a:latin typeface="Helios Bold"/>
                <a:ea typeface="Helios Bold"/>
                <a:cs typeface="Helios Bold"/>
                <a:sym typeface="Helios Bold"/>
              </a:rPr>
              <a:t>SARIMAX</a:t>
            </a:r>
            <a:r>
              <a:rPr lang="en-US" sz="2700">
                <a:solidFill>
                  <a:srgbClr val="365679"/>
                </a:solidFill>
                <a:latin typeface="Helios"/>
                <a:ea typeface="Helios"/>
                <a:cs typeface="Helios"/>
                <a:sym typeface="Helios"/>
              </a:rPr>
              <a:t> have been used to analyze and forecast data.</a:t>
            </a:r>
          </a:p>
          <a:p>
            <a:pPr marL="582930" lvl="1" indent="-291465" algn="l">
              <a:lnSpc>
                <a:spcPts val="4131"/>
              </a:lnSpc>
              <a:buFont typeface="Arial"/>
              <a:buChar char="•"/>
            </a:pPr>
            <a:r>
              <a:rPr lang="en-US" sz="2700">
                <a:solidFill>
                  <a:srgbClr val="365679"/>
                </a:solidFill>
                <a:latin typeface="Helios"/>
                <a:ea typeface="Helios"/>
                <a:cs typeface="Helios"/>
                <a:sym typeface="Helios"/>
              </a:rPr>
              <a:t>Complex patterns, trends, and seasonality in the time-series data are captured by these models.</a:t>
            </a:r>
          </a:p>
          <a:p>
            <a:pPr marL="582930" lvl="1" indent="-291465" algn="l">
              <a:lnSpc>
                <a:spcPts val="4131"/>
              </a:lnSpc>
              <a:buFont typeface="Arial"/>
              <a:buChar char="•"/>
            </a:pPr>
            <a:r>
              <a:rPr lang="en-US" sz="2700">
                <a:solidFill>
                  <a:srgbClr val="365679"/>
                </a:solidFill>
                <a:latin typeface="Helios"/>
                <a:ea typeface="Helios"/>
                <a:cs typeface="Helios"/>
                <a:sym typeface="Helios"/>
              </a:rPr>
              <a:t>Hyperparameter tuning has been applied to optimize the performance of these models for more accurate predictions.</a:t>
            </a:r>
          </a:p>
          <a:p>
            <a:pPr marL="582930" lvl="1" indent="-291465" algn="l">
              <a:lnSpc>
                <a:spcPts val="4131"/>
              </a:lnSpc>
              <a:buFont typeface="Arial"/>
              <a:buChar char="•"/>
            </a:pPr>
            <a:r>
              <a:rPr lang="en-US" sz="2700" b="1">
                <a:solidFill>
                  <a:srgbClr val="365679"/>
                </a:solidFill>
                <a:latin typeface="Helios Bold"/>
                <a:ea typeface="Helios Bold"/>
                <a:cs typeface="Helios Bold"/>
                <a:sym typeface="Helios Bold"/>
              </a:rPr>
              <a:t>Multivariate analysis </a:t>
            </a:r>
            <a:r>
              <a:rPr lang="en-US" sz="2700">
                <a:solidFill>
                  <a:srgbClr val="365679"/>
                </a:solidFill>
                <a:latin typeface="Helios"/>
                <a:ea typeface="Helios"/>
                <a:cs typeface="Helios"/>
                <a:sym typeface="Helios"/>
              </a:rPr>
              <a:t>has been employed to account for external variables influencing the forecast.</a:t>
            </a:r>
          </a:p>
          <a:p>
            <a:pPr marL="582930" lvl="1" indent="-291465" algn="l">
              <a:lnSpc>
                <a:spcPts val="4131"/>
              </a:lnSpc>
              <a:buFont typeface="Arial"/>
              <a:buChar char="•"/>
            </a:pPr>
            <a:r>
              <a:rPr lang="en-US" sz="2700">
                <a:solidFill>
                  <a:srgbClr val="365679"/>
                </a:solidFill>
                <a:latin typeface="Helios"/>
                <a:ea typeface="Helios"/>
                <a:cs typeface="Helios"/>
                <a:sym typeface="Helios"/>
              </a:rPr>
              <a:t>A comprehensive approach to time series forecasting and prediction has been ensured through the use of these techniques.</a:t>
            </a:r>
          </a:p>
          <a:p>
            <a:pPr marL="582930" lvl="1" indent="-291465" algn="l">
              <a:lnSpc>
                <a:spcPts val="4131"/>
              </a:lnSpc>
              <a:buFont typeface="Arial"/>
              <a:buChar char="•"/>
            </a:pPr>
            <a:r>
              <a:rPr lang="en-US" sz="2700">
                <a:solidFill>
                  <a:srgbClr val="365679"/>
                </a:solidFill>
                <a:latin typeface="Helios"/>
                <a:ea typeface="Helios"/>
                <a:cs typeface="Helios"/>
                <a:sym typeface="Helios"/>
              </a:rPr>
              <a:t>All these models were evaluated using test data using metrics like </a:t>
            </a:r>
            <a:r>
              <a:rPr lang="en-US" sz="2700" b="1">
                <a:solidFill>
                  <a:srgbClr val="365679"/>
                </a:solidFill>
                <a:latin typeface="Helios Bold"/>
                <a:ea typeface="Helios Bold"/>
                <a:cs typeface="Helios Bold"/>
                <a:sym typeface="Helios Bold"/>
              </a:rPr>
              <a:t>RMSE</a:t>
            </a:r>
            <a:r>
              <a:rPr lang="en-US" sz="2700">
                <a:solidFill>
                  <a:srgbClr val="365679"/>
                </a:solidFill>
                <a:latin typeface="Helios"/>
                <a:ea typeface="Helios"/>
                <a:cs typeface="Helios"/>
                <a:sym typeface="Helios"/>
              </a:rPr>
              <a:t>, </a:t>
            </a:r>
            <a:r>
              <a:rPr lang="en-US" sz="2700" b="1">
                <a:solidFill>
                  <a:srgbClr val="365679"/>
                </a:solidFill>
                <a:latin typeface="Helios Bold"/>
                <a:ea typeface="Helios Bold"/>
                <a:cs typeface="Helios Bold"/>
                <a:sym typeface="Helios Bold"/>
              </a:rPr>
              <a:t>MAE </a:t>
            </a:r>
            <a:r>
              <a:rPr lang="en-US" sz="2700">
                <a:solidFill>
                  <a:srgbClr val="365679"/>
                </a:solidFill>
                <a:latin typeface="Helios"/>
                <a:ea typeface="Helios"/>
                <a:cs typeface="Helios"/>
                <a:sym typeface="Helios"/>
              </a:rPr>
              <a:t>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Freeform 6"/>
          <p:cNvSpPr/>
          <p:nvPr/>
        </p:nvSpPr>
        <p:spPr>
          <a:xfrm>
            <a:off x="1028700" y="3360147"/>
            <a:ext cx="8852653" cy="6462437"/>
          </a:xfrm>
          <a:custGeom>
            <a:avLst/>
            <a:gdLst/>
            <a:ahLst/>
            <a:cxnLst/>
            <a:rect l="l" t="t" r="r" b="b"/>
            <a:pathLst>
              <a:path w="8852653" h="6462437">
                <a:moveTo>
                  <a:pt x="0" y="0"/>
                </a:moveTo>
                <a:lnTo>
                  <a:pt x="8852653" y="0"/>
                </a:lnTo>
                <a:lnTo>
                  <a:pt x="8852653" y="6462437"/>
                </a:lnTo>
                <a:lnTo>
                  <a:pt x="0" y="6462437"/>
                </a:lnTo>
                <a:lnTo>
                  <a:pt x="0" y="0"/>
                </a:lnTo>
                <a:close/>
              </a:path>
            </a:pathLst>
          </a:custGeom>
          <a:blipFill>
            <a:blip r:embed="rId2"/>
            <a:stretch>
              <a:fillRect/>
            </a:stretch>
          </a:blipFill>
        </p:spPr>
      </p:sp>
      <p:sp>
        <p:nvSpPr>
          <p:cNvPr id="7" name="TextBox 7"/>
          <p:cNvSpPr txBox="1"/>
          <p:nvPr/>
        </p:nvSpPr>
        <p:spPr>
          <a:xfrm>
            <a:off x="1028700" y="1556291"/>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Evaluation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176452" y="-693206"/>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458648" y="2000005"/>
            <a:ext cx="15436561" cy="7409549"/>
          </a:xfrm>
          <a:custGeom>
            <a:avLst/>
            <a:gdLst/>
            <a:ahLst/>
            <a:cxnLst/>
            <a:rect l="l" t="t" r="r" b="b"/>
            <a:pathLst>
              <a:path w="15436561" h="7409549">
                <a:moveTo>
                  <a:pt x="0" y="0"/>
                </a:moveTo>
                <a:lnTo>
                  <a:pt x="15436561" y="0"/>
                </a:lnTo>
                <a:lnTo>
                  <a:pt x="15436561" y="7409549"/>
                </a:lnTo>
                <a:lnTo>
                  <a:pt x="0" y="7409549"/>
                </a:lnTo>
                <a:lnTo>
                  <a:pt x="0" y="0"/>
                </a:lnTo>
                <a:close/>
              </a:path>
            </a:pathLst>
          </a:custGeom>
          <a:blipFill>
            <a:blip r:embed="rId2"/>
            <a:stretch>
              <a:fillRect/>
            </a:stretch>
          </a:blipFill>
        </p:spPr>
      </p:sp>
      <p:sp>
        <p:nvSpPr>
          <p:cNvPr id="9" name="TextBox 9"/>
          <p:cNvSpPr txBox="1"/>
          <p:nvPr/>
        </p:nvSpPr>
        <p:spPr>
          <a:xfrm>
            <a:off x="2051953" y="655943"/>
            <a:ext cx="1520734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Future Forecast-Monthly basis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575</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Canva Sans Bold</vt:lpstr>
      <vt:lpstr>Cloud</vt:lpstr>
      <vt:lpstr>Helios Bold</vt:lpstr>
      <vt:lpstr>Calibri</vt:lpstr>
      <vt:lpstr>Aileron Ultra-Bold</vt:lpstr>
      <vt:lpstr>Aileron Bold</vt:lpstr>
      <vt:lpstr>Canva Sans</vt:lpstr>
      <vt:lpstr>League Spartan</vt:lpstr>
      <vt:lpstr>Helios</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Futurecart-AI Driven Demand PREDICTION</dc:title>
  <cp:lastModifiedBy>Shriya R</cp:lastModifiedBy>
  <cp:revision>2</cp:revision>
  <dcterms:created xsi:type="dcterms:W3CDTF">2006-08-16T00:00:00Z</dcterms:created>
  <dcterms:modified xsi:type="dcterms:W3CDTF">2024-12-26T05:56:22Z</dcterms:modified>
  <dc:identifier>DAGZ_FcAP0w</dc:identifier>
</cp:coreProperties>
</file>